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24" r:id="rId1"/>
  </p:sldMasterIdLst>
  <p:notesMasterIdLst>
    <p:notesMasterId r:id="rId32"/>
  </p:notesMasterIdLst>
  <p:handoutMasterIdLst>
    <p:handoutMasterId r:id="rId33"/>
  </p:handoutMasterIdLst>
  <p:sldIdLst>
    <p:sldId id="298" r:id="rId2"/>
    <p:sldId id="725" r:id="rId3"/>
    <p:sldId id="726" r:id="rId4"/>
    <p:sldId id="747" r:id="rId5"/>
    <p:sldId id="727" r:id="rId6"/>
    <p:sldId id="728" r:id="rId7"/>
    <p:sldId id="729" r:id="rId8"/>
    <p:sldId id="730" r:id="rId9"/>
    <p:sldId id="731" r:id="rId10"/>
    <p:sldId id="732" r:id="rId11"/>
    <p:sldId id="733" r:id="rId12"/>
    <p:sldId id="734" r:id="rId13"/>
    <p:sldId id="735" r:id="rId14"/>
    <p:sldId id="736" r:id="rId15"/>
    <p:sldId id="737" r:id="rId16"/>
    <p:sldId id="738" r:id="rId17"/>
    <p:sldId id="739" r:id="rId18"/>
    <p:sldId id="740" r:id="rId19"/>
    <p:sldId id="720" r:id="rId20"/>
    <p:sldId id="741" r:id="rId21"/>
    <p:sldId id="742" r:id="rId22"/>
    <p:sldId id="743" r:id="rId23"/>
    <p:sldId id="744" r:id="rId24"/>
    <p:sldId id="721" r:id="rId25"/>
    <p:sldId id="722" r:id="rId26"/>
    <p:sldId id="748" r:id="rId27"/>
    <p:sldId id="746" r:id="rId28"/>
    <p:sldId id="750" r:id="rId29"/>
    <p:sldId id="749" r:id="rId30"/>
    <p:sldId id="745" r:id="rId31"/>
  </p:sldIdLst>
  <p:sldSz cx="9144000" cy="6858000" type="screen4x3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073" autoAdjust="0"/>
  </p:normalViewPr>
  <p:slideViewPr>
    <p:cSldViewPr>
      <p:cViewPr varScale="1">
        <p:scale>
          <a:sx n="60" d="100"/>
          <a:sy n="60" d="100"/>
        </p:scale>
        <p:origin x="1460" y="4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r>
              <a:rPr lang="en-GB"/>
              <a:t>Introduction to density estimation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r>
              <a:rPr lang="en-GB"/>
              <a:t>29/06/2011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r>
              <a:rPr lang="en-GB"/>
              <a:t>DCL 2011 workshop tutorial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552FFD20-BCA8-4458-BC57-D62C6431074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50444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r>
              <a:rPr lang="en-GB"/>
              <a:t>Introduction to density estimation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r>
              <a:rPr lang="en-GB"/>
              <a:t>29/06/2011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6" tIns="49533" rIns="99066" bIns="49533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861441"/>
            <a:ext cx="5681980" cy="4605576"/>
          </a:xfrm>
          <a:prstGeom prst="rect">
            <a:avLst/>
          </a:prstGeom>
        </p:spPr>
        <p:txBody>
          <a:bodyPr vert="horz" lIns="99066" tIns="49533" rIns="99066" bIns="4953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r>
              <a:rPr lang="en-GB"/>
              <a:t>DCL 2011 workshop tutorial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D706ED5A-C726-44FF-8B77-B427D8C9991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18891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GB"/>
              <a:t>Introduction to density estimation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/>
              <a:t>29/06/2011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DCL 2011 workshop tutorial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706ED5A-C726-44FF-8B77-B427D8C99911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83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6757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5035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048583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4760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4372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9326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0996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7625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5057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4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7306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6473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69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08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0287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4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0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resources.numbat.space/index.html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TiagoAMarques/AnIntro2RTutoria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oreilly.com/library/view/reproducible-research-and/9781491959534/video245667.html" TargetMode="Externa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markdown.rstudio.com/" TargetMode="External"/><Relationship Id="rId2" Type="http://schemas.openxmlformats.org/officeDocument/2006/relationships/hyperlink" Target="https://github.com/TiagoAMarques/RMarkdownTemplate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bookdown.org/" TargetMode="External"/><Relationship Id="rId5" Type="http://schemas.openxmlformats.org/officeDocument/2006/relationships/hyperlink" Target="https://r4ds.had.co.nz/r-markdown.html" TargetMode="External"/><Relationship Id="rId4" Type="http://schemas.openxmlformats.org/officeDocument/2006/relationships/hyperlink" Target="https://bookdown.org/yihui/rmarkdow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6j5byl93z54hcpw/journal.pcbi.1010372.pdf?dl=0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9.png"/><Relationship Id="rId4" Type="http://schemas.openxmlformats.org/officeDocument/2006/relationships/hyperlink" Target="https://swirlstats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agoAMarques/RMarkdownTemplate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agoAMarques/AnIntro2RTutoria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-project.org/" TargetMode="Externa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TiagoAMarques/AnIntro2RTutorial/blob/master/TAMsIntro2RviaRStudioTutorial.pdf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5761" y="368301"/>
            <a:ext cx="7696200" cy="760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3200" b="1" dirty="0"/>
          </a:p>
          <a:p>
            <a:pPr algn="ctr"/>
            <a:r>
              <a:rPr lang="en-GB" sz="7200" b="1" dirty="0"/>
              <a:t>A quick introduction to</a:t>
            </a:r>
            <a:endParaRPr lang="en-GB" sz="7200" b="1" dirty="0">
              <a:solidFill>
                <a:srgbClr val="FF0000"/>
              </a:solidFill>
            </a:endParaRPr>
          </a:p>
          <a:p>
            <a:pPr algn="ctr"/>
            <a:endParaRPr lang="en-GB" sz="7200" b="1" dirty="0"/>
          </a:p>
          <a:p>
            <a:pPr algn="ctr"/>
            <a:r>
              <a:rPr lang="en-GB" sz="7200" b="1" dirty="0"/>
              <a:t>and RStudio</a:t>
            </a:r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en-GB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95A611-445B-48FF-972F-8A55F30FC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915" y="1981200"/>
            <a:ext cx="1669891" cy="12490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4F9A12-C4ED-0DB1-4587-B647C4187A57}"/>
              </a:ext>
            </a:extLst>
          </p:cNvPr>
          <p:cNvSpPr txBox="1"/>
          <p:nvPr/>
        </p:nvSpPr>
        <p:spPr>
          <a:xfrm>
            <a:off x="362361" y="46482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be used in courses that require such introduction, including TAM’s courses </a:t>
            </a:r>
          </a:p>
          <a:p>
            <a:pPr algn="ctr"/>
            <a:r>
              <a:rPr lang="en-US" dirty="0"/>
              <a:t>Ecologia Numérica and </a:t>
            </a:r>
            <a:r>
              <a:rPr lang="en-US" dirty="0" err="1"/>
              <a:t>Modelação</a:t>
            </a:r>
            <a:r>
              <a:rPr lang="en-US" dirty="0"/>
              <a:t> </a:t>
            </a:r>
            <a:r>
              <a:rPr lang="en-US" dirty="0" err="1"/>
              <a:t>Ecológica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at </a:t>
            </a:r>
          </a:p>
          <a:p>
            <a:pPr algn="ctr"/>
            <a:r>
              <a:rPr lang="en-US" dirty="0"/>
              <a:t>FCUL</a:t>
            </a:r>
          </a:p>
          <a:p>
            <a:pPr algn="ctr"/>
            <a:r>
              <a:rPr lang="en-US" dirty="0"/>
              <a:t>(but also to support the self paced learning </a:t>
            </a:r>
            <a:r>
              <a:rPr lang="en-US" dirty="0" err="1"/>
              <a:t>github</a:t>
            </a:r>
            <a:r>
              <a:rPr lang="en-US" dirty="0"/>
              <a:t> repository hosted at https://github.com/TiagoAMarques/AnIntro2RTutorial)</a:t>
            </a:r>
          </a:p>
        </p:txBody>
      </p:sp>
    </p:spTree>
    <p:extLst>
      <p:ext uri="{BB962C8B-B14F-4D97-AF65-F5344CB8AC3E}">
        <p14:creationId xmlns:p14="http://schemas.microsoft.com/office/powerpoint/2010/main" val="1181161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7041151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4763" y="-140755"/>
            <a:ext cx="7773338" cy="1596177"/>
          </a:xfrm>
        </p:spPr>
        <p:txBody>
          <a:bodyPr/>
          <a:lstStyle/>
          <a:p>
            <a:r>
              <a:rPr lang="pt-PT" dirty="0"/>
              <a:t>The environment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505200" y="2362200"/>
            <a:ext cx="1066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/>
          <p:cNvSpPr txBox="1"/>
          <p:nvPr/>
        </p:nvSpPr>
        <p:spPr>
          <a:xfrm>
            <a:off x="7772400" y="4432518"/>
            <a:ext cx="102870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Pressing most objects names gives you a preview of what they are</a:t>
            </a:r>
          </a:p>
        </p:txBody>
      </p:sp>
      <p:cxnSp>
        <p:nvCxnSpPr>
          <p:cNvPr id="10" name="Elbow Connector 9"/>
          <p:cNvCxnSpPr>
            <a:stCxn id="8" idx="0"/>
            <a:endCxn id="6" idx="4"/>
          </p:cNvCxnSpPr>
          <p:nvPr/>
        </p:nvCxnSpPr>
        <p:spPr>
          <a:xfrm rot="16200000" flipV="1">
            <a:off x="5203716" y="1349484"/>
            <a:ext cx="1917918" cy="4248150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81000" y="2057400"/>
            <a:ext cx="1524000" cy="1752600"/>
          </a:xfrm>
          <a:prstGeom prst="rect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2" name="Elbow Connector 21"/>
          <p:cNvCxnSpPr>
            <a:stCxn id="8" idx="1"/>
            <a:endCxn id="13" idx="3"/>
          </p:cNvCxnSpPr>
          <p:nvPr/>
        </p:nvCxnSpPr>
        <p:spPr>
          <a:xfrm rot="10800000">
            <a:off x="1905000" y="2933701"/>
            <a:ext cx="5867400" cy="2406759"/>
          </a:xfrm>
          <a:prstGeom prst="bentConnector3">
            <a:avLst>
              <a:gd name="adj1" fmla="val 78145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74551" y="1437439"/>
            <a:ext cx="1417049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Shortcut for data import</a:t>
            </a:r>
          </a:p>
        </p:txBody>
      </p:sp>
      <p:cxnSp>
        <p:nvCxnSpPr>
          <p:cNvPr id="16" name="Elbow Connector 15"/>
          <p:cNvCxnSpPr>
            <a:cxnSpLocks/>
            <a:stCxn id="15" idx="1"/>
            <a:endCxn id="19" idx="6"/>
          </p:cNvCxnSpPr>
          <p:nvPr/>
        </p:nvCxnSpPr>
        <p:spPr>
          <a:xfrm rot="10800000" flipV="1">
            <a:off x="4648201" y="1699048"/>
            <a:ext cx="2926351" cy="358351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962400" y="1981200"/>
            <a:ext cx="685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7648575" y="2195037"/>
            <a:ext cx="1343025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Objects available in workspace (+ details)</a:t>
            </a:r>
          </a:p>
        </p:txBody>
      </p:sp>
      <p:sp>
        <p:nvSpPr>
          <p:cNvPr id="23" name="Oval 22"/>
          <p:cNvSpPr/>
          <p:nvPr/>
        </p:nvSpPr>
        <p:spPr>
          <a:xfrm>
            <a:off x="3810000" y="2362200"/>
            <a:ext cx="3505200" cy="571501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6" name="Elbow Connector 25"/>
          <p:cNvCxnSpPr>
            <a:stCxn id="24" idx="1"/>
            <a:endCxn id="23" idx="6"/>
          </p:cNvCxnSpPr>
          <p:nvPr/>
        </p:nvCxnSpPr>
        <p:spPr>
          <a:xfrm rot="10800000">
            <a:off x="7315201" y="2647951"/>
            <a:ext cx="333375" cy="24140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200400" y="2133600"/>
            <a:ext cx="0" cy="800101"/>
          </a:xfrm>
          <a:prstGeom prst="straightConnector1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590800" y="1981200"/>
            <a:ext cx="9906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16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81150"/>
            <a:ext cx="7283669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681" y="31794"/>
            <a:ext cx="7773338" cy="1596177"/>
          </a:xfrm>
        </p:spPr>
        <p:txBody>
          <a:bodyPr/>
          <a:lstStyle/>
          <a:p>
            <a:r>
              <a:rPr lang="pt-PT" dirty="0"/>
              <a:t>The packages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200400" y="4267200"/>
            <a:ext cx="1066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/>
          <p:cNvSpPr txBox="1"/>
          <p:nvPr/>
        </p:nvSpPr>
        <p:spPr>
          <a:xfrm>
            <a:off x="7886700" y="3071336"/>
            <a:ext cx="11049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an installed package</a:t>
            </a:r>
          </a:p>
        </p:txBody>
      </p:sp>
      <p:cxnSp>
        <p:nvCxnSpPr>
          <p:cNvPr id="10" name="Elbow Connector 9"/>
          <p:cNvCxnSpPr>
            <a:stCxn id="8" idx="1"/>
            <a:endCxn id="6" idx="6"/>
          </p:cNvCxnSpPr>
          <p:nvPr/>
        </p:nvCxnSpPr>
        <p:spPr>
          <a:xfrm rot="10800000" flipV="1">
            <a:off x="4267200" y="3332946"/>
            <a:ext cx="3619500" cy="1010454"/>
          </a:xfrm>
          <a:prstGeom prst="bentConnector3">
            <a:avLst>
              <a:gd name="adj1" fmla="val 38947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200400" y="5153025"/>
            <a:ext cx="1066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extBox 13"/>
          <p:cNvSpPr txBox="1"/>
          <p:nvPr/>
        </p:nvSpPr>
        <p:spPr>
          <a:xfrm>
            <a:off x="7886700" y="4109561"/>
            <a:ext cx="11049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an installed and loaded package</a:t>
            </a:r>
          </a:p>
        </p:txBody>
      </p:sp>
      <p:cxnSp>
        <p:nvCxnSpPr>
          <p:cNvPr id="15" name="Elbow Connector 14"/>
          <p:cNvCxnSpPr>
            <a:stCxn id="14" idx="1"/>
            <a:endCxn id="12" idx="6"/>
          </p:cNvCxnSpPr>
          <p:nvPr/>
        </p:nvCxnSpPr>
        <p:spPr>
          <a:xfrm rot="10800000" flipV="1">
            <a:off x="4267200" y="4478893"/>
            <a:ext cx="3619500" cy="750332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581400" y="6019800"/>
            <a:ext cx="472966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TextBox 16"/>
          <p:cNvSpPr txBox="1"/>
          <p:nvPr/>
        </p:nvSpPr>
        <p:spPr>
          <a:xfrm>
            <a:off x="7886700" y="5357336"/>
            <a:ext cx="11049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click the name for package description</a:t>
            </a:r>
          </a:p>
        </p:txBody>
      </p:sp>
      <p:cxnSp>
        <p:nvCxnSpPr>
          <p:cNvPr id="18" name="Elbow Connector 17"/>
          <p:cNvCxnSpPr>
            <a:stCxn id="17" idx="1"/>
            <a:endCxn id="16" idx="6"/>
          </p:cNvCxnSpPr>
          <p:nvPr/>
        </p:nvCxnSpPr>
        <p:spPr>
          <a:xfrm rot="10800000" flipV="1">
            <a:off x="4054366" y="5834390"/>
            <a:ext cx="3832334" cy="261610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200400" y="3962400"/>
            <a:ext cx="1066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7886700" y="2156936"/>
            <a:ext cx="11049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install a package</a:t>
            </a:r>
          </a:p>
        </p:txBody>
      </p:sp>
      <p:cxnSp>
        <p:nvCxnSpPr>
          <p:cNvPr id="25" name="Elbow Connector 24"/>
          <p:cNvCxnSpPr>
            <a:stCxn id="24" idx="1"/>
            <a:endCxn id="23" idx="6"/>
          </p:cNvCxnSpPr>
          <p:nvPr/>
        </p:nvCxnSpPr>
        <p:spPr>
          <a:xfrm rot="10800000" flipV="1">
            <a:off x="4267200" y="2418546"/>
            <a:ext cx="3619500" cy="1620054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509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74362"/>
            <a:ext cx="7773338" cy="1596177"/>
          </a:xfrm>
        </p:spPr>
        <p:txBody>
          <a:bodyPr>
            <a:normAutofit/>
          </a:bodyPr>
          <a:lstStyle/>
          <a:p>
            <a:r>
              <a:rPr lang="pt-PT" dirty="0"/>
              <a:t>The history and “windows explorer” tabs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7490117" cy="4954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3581400" y="4086225"/>
            <a:ext cx="2667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/>
          <p:cNvSpPr txBox="1"/>
          <p:nvPr/>
        </p:nvSpPr>
        <p:spPr>
          <a:xfrm>
            <a:off x="7886700" y="4514034"/>
            <a:ext cx="11049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To see the files in your working directory </a:t>
            </a:r>
          </a:p>
          <a:p>
            <a:r>
              <a:rPr lang="pt-PT" sz="1400" dirty="0"/>
              <a:t>(select a file to load or open it)</a:t>
            </a:r>
          </a:p>
        </p:txBody>
      </p:sp>
      <p:cxnSp>
        <p:nvCxnSpPr>
          <p:cNvPr id="8" name="Elbow Connector 7"/>
          <p:cNvCxnSpPr>
            <a:cxnSpLocks/>
            <a:stCxn id="7" idx="1"/>
            <a:endCxn id="6" idx="6"/>
          </p:cNvCxnSpPr>
          <p:nvPr/>
        </p:nvCxnSpPr>
        <p:spPr>
          <a:xfrm rot="10800000">
            <a:off x="3848100" y="4162425"/>
            <a:ext cx="4038600" cy="1151828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067175" y="2189857"/>
            <a:ext cx="2667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7886700" y="2057162"/>
            <a:ext cx="11049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The command history (with shortcuts to send commands to source or console)</a:t>
            </a:r>
          </a:p>
        </p:txBody>
      </p:sp>
      <p:cxnSp>
        <p:nvCxnSpPr>
          <p:cNvPr id="13" name="Elbow Connector 12"/>
          <p:cNvCxnSpPr>
            <a:stCxn id="12" idx="1"/>
            <a:endCxn id="11" idx="6"/>
          </p:cNvCxnSpPr>
          <p:nvPr/>
        </p:nvCxnSpPr>
        <p:spPr>
          <a:xfrm rot="10800000">
            <a:off x="4333876" y="2266057"/>
            <a:ext cx="3552825" cy="806768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610100" y="2362200"/>
            <a:ext cx="2667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5" name="Elbow Connector 14"/>
          <p:cNvCxnSpPr>
            <a:endCxn id="14" idx="6"/>
          </p:cNvCxnSpPr>
          <p:nvPr/>
        </p:nvCxnSpPr>
        <p:spPr>
          <a:xfrm rot="10800000">
            <a:off x="4876801" y="2438400"/>
            <a:ext cx="3009901" cy="1295400"/>
          </a:xfrm>
          <a:prstGeom prst="bentConnector3">
            <a:avLst>
              <a:gd name="adj1" fmla="val 64557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076700" y="2362200"/>
            <a:ext cx="2667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9" name="Elbow Connector 18"/>
          <p:cNvCxnSpPr>
            <a:endCxn id="18" idx="4"/>
          </p:cNvCxnSpPr>
          <p:nvPr/>
        </p:nvCxnSpPr>
        <p:spPr>
          <a:xfrm rot="10800000">
            <a:off x="4210050" y="2514600"/>
            <a:ext cx="3676652" cy="1447800"/>
          </a:xfrm>
          <a:prstGeom prst="bentConnector2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452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47800"/>
            <a:ext cx="7746124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474" y="-14010"/>
            <a:ext cx="7773338" cy="1596177"/>
          </a:xfrm>
        </p:spPr>
        <p:txBody>
          <a:bodyPr>
            <a:normAutofit/>
          </a:bodyPr>
          <a:lstStyle/>
          <a:p>
            <a:r>
              <a:rPr lang="pt-PT" dirty="0"/>
              <a:t>The help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134600" y="5913437"/>
            <a:ext cx="573161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 flipV="1">
            <a:off x="76200" y="6096000"/>
            <a:ext cx="737038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/>
          <p:cNvSpPr txBox="1"/>
          <p:nvPr/>
        </p:nvSpPr>
        <p:spPr>
          <a:xfrm>
            <a:off x="7924800" y="2247781"/>
            <a:ext cx="11049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If you call for help...</a:t>
            </a:r>
          </a:p>
        </p:txBody>
      </p:sp>
      <p:cxnSp>
        <p:nvCxnSpPr>
          <p:cNvPr id="8" name="Elbow Connector 7"/>
          <p:cNvCxnSpPr>
            <a:stCxn id="7" idx="1"/>
            <a:endCxn id="6" idx="6"/>
          </p:cNvCxnSpPr>
          <p:nvPr/>
        </p:nvCxnSpPr>
        <p:spPr>
          <a:xfrm rot="10800000" flipV="1">
            <a:off x="813238" y="2509390"/>
            <a:ext cx="7111562" cy="3739009"/>
          </a:xfrm>
          <a:prstGeom prst="bentConnector3">
            <a:avLst>
              <a:gd name="adj1" fmla="val 67948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 flipV="1">
            <a:off x="4267200" y="3048000"/>
            <a:ext cx="48282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TextBox 21"/>
          <p:cNvSpPr txBox="1"/>
          <p:nvPr/>
        </p:nvSpPr>
        <p:spPr>
          <a:xfrm>
            <a:off x="7924800" y="3314581"/>
            <a:ext cx="11049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This is where it will show up</a:t>
            </a:r>
          </a:p>
        </p:txBody>
      </p:sp>
      <p:cxnSp>
        <p:nvCxnSpPr>
          <p:cNvPr id="23" name="Elbow Connector 22"/>
          <p:cNvCxnSpPr>
            <a:stCxn id="22" idx="1"/>
            <a:endCxn id="21" idx="6"/>
          </p:cNvCxnSpPr>
          <p:nvPr/>
        </p:nvCxnSpPr>
        <p:spPr>
          <a:xfrm rot="10800000">
            <a:off x="4750020" y="3124201"/>
            <a:ext cx="3174780" cy="559713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 flipV="1">
            <a:off x="6248400" y="5181600"/>
            <a:ext cx="737038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TextBox 28"/>
          <p:cNvSpPr txBox="1"/>
          <p:nvPr/>
        </p:nvSpPr>
        <p:spPr>
          <a:xfrm>
            <a:off x="7896225" y="4419600"/>
            <a:ext cx="11049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With hyperlinks for easy navigation</a:t>
            </a:r>
          </a:p>
        </p:txBody>
      </p:sp>
      <p:cxnSp>
        <p:nvCxnSpPr>
          <p:cNvPr id="30" name="Elbow Connector 29"/>
          <p:cNvCxnSpPr>
            <a:stCxn id="29" idx="1"/>
            <a:endCxn id="28" idx="6"/>
          </p:cNvCxnSpPr>
          <p:nvPr/>
        </p:nvCxnSpPr>
        <p:spPr>
          <a:xfrm rot="10800000" flipV="1">
            <a:off x="6985439" y="4896654"/>
            <a:ext cx="910787" cy="437346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11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D1A9F-3C7D-480F-B14D-FE1CE0C0B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215129"/>
            <a:ext cx="7773338" cy="1596177"/>
          </a:xfrm>
        </p:spPr>
        <p:txBody>
          <a:bodyPr/>
          <a:lstStyle/>
          <a:p>
            <a:r>
              <a:rPr lang="en-US" dirty="0"/>
              <a:t>R HAS AMAZING (ENDLESS) </a:t>
            </a:r>
            <a:br>
              <a:rPr lang="en-US" dirty="0"/>
            </a:br>
            <a:r>
              <a:rPr lang="en-US" dirty="0"/>
              <a:t>ONLINE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1681E-C3FC-4574-863C-3941AF836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D7296-BEAF-4C79-B37F-7373DC09F919}"/>
              </a:ext>
            </a:extLst>
          </p:cNvPr>
          <p:cNvSpPr txBox="1"/>
          <p:nvPr/>
        </p:nvSpPr>
        <p:spPr>
          <a:xfrm>
            <a:off x="2590800" y="1668599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https://resources.numbat.space/index.html</a:t>
            </a:r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4E604D-CE8D-47A5-A70A-DA5C57717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2" y="2164064"/>
            <a:ext cx="4686300" cy="38996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F51253-C971-415A-B047-17ECEC492312}"/>
              </a:ext>
            </a:extLst>
          </p:cNvPr>
          <p:cNvSpPr txBox="1"/>
          <p:nvPr/>
        </p:nvSpPr>
        <p:spPr>
          <a:xfrm>
            <a:off x="5334002" y="571257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an example!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A1FD4-F2A2-6646-B675-7567DE077A99}"/>
              </a:ext>
            </a:extLst>
          </p:cNvPr>
          <p:cNvSpPr txBox="1"/>
          <p:nvPr/>
        </p:nvSpPr>
        <p:spPr>
          <a:xfrm>
            <a:off x="685332" y="6338500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also the landing page at </a:t>
            </a:r>
            <a:r>
              <a:rPr lang="en-US" dirty="0">
                <a:hlinkClick r:id="rId4"/>
              </a:rPr>
              <a:t>https://github.com/TiagoAMarques/AnIntro2RTutorial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546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18E9A-7685-4111-BF73-0D706ADB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DB0131-0A9D-4AC9-98DF-EBB86399E8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58566"/>
            <a:ext cx="7772400" cy="1595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/>
              <a:t>R </a:t>
            </a:r>
            <a:r>
              <a:rPr lang="pt-PT" dirty="0" err="1"/>
              <a:t>Markdown</a:t>
            </a:r>
            <a:r>
              <a:rPr lang="pt-PT" dirty="0"/>
              <a:t> </a:t>
            </a:r>
            <a:br>
              <a:rPr lang="pt-PT" dirty="0"/>
            </a:br>
            <a:r>
              <a:rPr lang="pt-PT" dirty="0" err="1"/>
              <a:t>and</a:t>
            </a:r>
            <a:r>
              <a:rPr lang="pt-PT" dirty="0"/>
              <a:t> </a:t>
            </a:r>
            <a:br>
              <a:rPr lang="pt-PT" dirty="0"/>
            </a:br>
            <a:r>
              <a:rPr lang="pt-PT" dirty="0" err="1"/>
              <a:t>Dynamic</a:t>
            </a:r>
            <a:r>
              <a:rPr lang="pt-PT" dirty="0"/>
              <a:t> </a:t>
            </a:r>
            <a:r>
              <a:rPr lang="pt-PT" dirty="0" err="1"/>
              <a:t>Reports</a:t>
            </a:r>
            <a:endParaRPr lang="pt-P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C134BF-3569-4CEB-920A-53EC8C06B7F5}"/>
              </a:ext>
            </a:extLst>
          </p:cNvPr>
          <p:cNvSpPr/>
          <p:nvPr/>
        </p:nvSpPr>
        <p:spPr>
          <a:xfrm>
            <a:off x="838200" y="64770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https://www.oreilly.com/library/view/reproducible-research-and/9781491959534/video245667.html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B2B278-5058-4954-990E-8D6D770C1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3" y="1654004"/>
            <a:ext cx="9144000" cy="441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67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A73E90-EAF0-4D11-A4AA-87EF446D0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00"/>
            <a:ext cx="9144000" cy="51435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AB741D-FB6D-41E5-BC2F-EA99EA74B457}"/>
              </a:ext>
            </a:extLst>
          </p:cNvPr>
          <p:cNvSpPr/>
          <p:nvPr/>
        </p:nvSpPr>
        <p:spPr>
          <a:xfrm>
            <a:off x="1905000" y="2133600"/>
            <a:ext cx="1828800" cy="152400"/>
          </a:xfrm>
          <a:prstGeom prst="roundRect">
            <a:avLst/>
          </a:prstGeom>
          <a:solidFill>
            <a:schemeClr val="accent2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8065A5-5135-4181-9E37-7567ACD817BD}"/>
              </a:ext>
            </a:extLst>
          </p:cNvPr>
          <p:cNvSpPr txBox="1"/>
          <p:nvPr/>
        </p:nvSpPr>
        <p:spPr>
          <a:xfrm>
            <a:off x="1524000" y="533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VAMOS CRIAR UM RELATÓRIO DINÂMICO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5C018E-75AC-9418-B90B-9E62DA8FC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5139"/>
            <a:ext cx="9144000" cy="3827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41AF8D-7D04-E527-6BB2-E4BDAD104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58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E4C4-E958-4948-90C5-1F899CDF4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44232-3D21-4489-A7BB-634D77FF7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DF631-031B-46BF-AE27-DF4F6273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CEE33-3BDE-4D71-A811-0FD8D49FE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0201" y="64698"/>
            <a:ext cx="12463097" cy="67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04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FCB611-477B-4338-BF57-4CF1A18ED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49585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073C747-1020-4BAF-8BD3-B841DD0951A5}"/>
              </a:ext>
            </a:extLst>
          </p:cNvPr>
          <p:cNvSpPr txBox="1">
            <a:spLocks/>
          </p:cNvSpPr>
          <p:nvPr/>
        </p:nvSpPr>
        <p:spPr>
          <a:xfrm>
            <a:off x="714474" y="-14010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/>
              <a:t>R </a:t>
            </a:r>
            <a:r>
              <a:rPr lang="pt-PT" dirty="0" err="1"/>
              <a:t>Markdown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Dynamic</a:t>
            </a:r>
            <a:r>
              <a:rPr lang="pt-PT" dirty="0"/>
              <a:t> </a:t>
            </a:r>
            <a:r>
              <a:rPr lang="pt-PT" dirty="0" err="1"/>
              <a:t>Reports</a:t>
            </a:r>
            <a:endParaRPr lang="pt-PT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AB741D-FB6D-41E5-BC2F-EA99EA74B457}"/>
              </a:ext>
            </a:extLst>
          </p:cNvPr>
          <p:cNvSpPr/>
          <p:nvPr/>
        </p:nvSpPr>
        <p:spPr>
          <a:xfrm>
            <a:off x="1066800" y="2000250"/>
            <a:ext cx="457200" cy="1524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ADD494-D45A-4672-A81B-F42D7A8CF6F0}"/>
              </a:ext>
            </a:extLst>
          </p:cNvPr>
          <p:cNvSpPr/>
          <p:nvPr/>
        </p:nvSpPr>
        <p:spPr>
          <a:xfrm>
            <a:off x="228600" y="2857500"/>
            <a:ext cx="2362200" cy="3810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A0814D3-98F0-4C62-ACF6-1518E5EEE1C4}"/>
              </a:ext>
            </a:extLst>
          </p:cNvPr>
          <p:cNvCxnSpPr>
            <a:stCxn id="8" idx="3"/>
          </p:cNvCxnSpPr>
          <p:nvPr/>
        </p:nvCxnSpPr>
        <p:spPr>
          <a:xfrm flipV="1">
            <a:off x="2590800" y="1524000"/>
            <a:ext cx="1600200" cy="15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1D0560-7334-4B16-83C1-090511FCC436}"/>
              </a:ext>
            </a:extLst>
          </p:cNvPr>
          <p:cNvSpPr txBox="1"/>
          <p:nvPr/>
        </p:nvSpPr>
        <p:spPr>
          <a:xfrm>
            <a:off x="4267199" y="1219200"/>
            <a:ext cx="37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tocar</a:t>
            </a:r>
            <a:r>
              <a:rPr lang="en-US" dirty="0"/>
              <a:t> </a:t>
            </a:r>
            <a:r>
              <a:rPr lang="en-US" dirty="0" err="1"/>
              <a:t>neste</a:t>
            </a:r>
            <a:r>
              <a:rPr lang="en-US" dirty="0"/>
              <a:t> “code </a:t>
            </a:r>
            <a:r>
              <a:rPr lang="en-US" dirty="0" err="1"/>
              <a:t>chunck</a:t>
            </a:r>
            <a:r>
              <a:rPr lang="en-US" dirty="0"/>
              <a:t>”!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D518F4-43BC-4A4C-B85C-5D0B6CC1E4C2}"/>
              </a:ext>
            </a:extLst>
          </p:cNvPr>
          <p:cNvSpPr/>
          <p:nvPr/>
        </p:nvSpPr>
        <p:spPr>
          <a:xfrm>
            <a:off x="1219200" y="2152650"/>
            <a:ext cx="457200" cy="1524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65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0AB29-5FEA-4C4A-B2D5-B669F84B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1151917"/>
            <a:ext cx="7773338" cy="159617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E10B3-38A0-41EB-A0A0-80B90777A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31" y="2900493"/>
            <a:ext cx="7773339" cy="342410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8DCE3-8844-42F6-AE49-55803BFA4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9" y="6416675"/>
            <a:ext cx="573161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FE002-EA19-4128-AFE8-14EB723AD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649"/>
            <a:ext cx="9144000" cy="514350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27E83D-FF7D-4BA1-840D-4AF09EEAA981}"/>
              </a:ext>
            </a:extLst>
          </p:cNvPr>
          <p:cNvSpPr txBox="1">
            <a:spLocks/>
          </p:cNvSpPr>
          <p:nvPr/>
        </p:nvSpPr>
        <p:spPr>
          <a:xfrm>
            <a:off x="7239000" y="6332773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1CF5970-8AAB-45ED-8117-9723A83E73B5}"/>
              </a:ext>
            </a:extLst>
          </p:cNvPr>
          <p:cNvSpPr/>
          <p:nvPr/>
        </p:nvSpPr>
        <p:spPr>
          <a:xfrm>
            <a:off x="2822479" y="4038599"/>
            <a:ext cx="457200" cy="1524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D91831-BF34-47A5-A5AD-069136E1DEA0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279679" y="4114799"/>
            <a:ext cx="3384696" cy="122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9BB165-65D0-41BB-89A1-4C997558C745}"/>
              </a:ext>
            </a:extLst>
          </p:cNvPr>
          <p:cNvSpPr txBox="1"/>
          <p:nvPr/>
        </p:nvSpPr>
        <p:spPr>
          <a:xfrm>
            <a:off x="6664375" y="4737742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 </a:t>
            </a:r>
            <a:r>
              <a:rPr lang="en-US" dirty="0" err="1"/>
              <a:t>poderem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caracteres</a:t>
            </a:r>
            <a:r>
              <a:rPr lang="en-US" dirty="0"/>
              <a:t> </a:t>
            </a:r>
            <a:r>
              <a:rPr lang="en-US" dirty="0" err="1"/>
              <a:t>portugueses</a:t>
            </a:r>
            <a:r>
              <a:rPr lang="en-US" dirty="0"/>
              <a:t> (</a:t>
            </a:r>
            <a:r>
              <a:rPr lang="en-US" dirty="0" err="1"/>
              <a:t>tipo</a:t>
            </a:r>
            <a:r>
              <a:rPr lang="en-US" dirty="0"/>
              <a:t> ~,</a:t>
            </a:r>
            <a:r>
              <a:rPr lang="en-US" dirty="0" err="1"/>
              <a:t>ç,õ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EE5EC-2ED5-4266-9AAB-1B28DDE19CEA}"/>
              </a:ext>
            </a:extLst>
          </p:cNvPr>
          <p:cNvSpPr txBox="1"/>
          <p:nvPr/>
        </p:nvSpPr>
        <p:spPr>
          <a:xfrm>
            <a:off x="2802320" y="4929349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D0A759-3655-4B6A-ADB9-FC498065E9E7}"/>
              </a:ext>
            </a:extLst>
          </p:cNvPr>
          <p:cNvCxnSpPr>
            <a:cxnSpLocks/>
            <a:stCxn id="10" idx="2"/>
            <a:endCxn id="9" idx="1"/>
          </p:cNvCxnSpPr>
          <p:nvPr/>
        </p:nvCxnSpPr>
        <p:spPr>
          <a:xfrm>
            <a:off x="3049970" y="5298681"/>
            <a:ext cx="3614405" cy="3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AA16807-7E43-48E1-8D5C-16686103EAC8}"/>
              </a:ext>
            </a:extLst>
          </p:cNvPr>
          <p:cNvSpPr/>
          <p:nvPr/>
        </p:nvSpPr>
        <p:spPr>
          <a:xfrm>
            <a:off x="236012" y="2285999"/>
            <a:ext cx="1059388" cy="1524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2057E9-3198-4C04-9CE3-05C0A724379C}"/>
              </a:ext>
            </a:extLst>
          </p:cNvPr>
          <p:cNvSpPr txBox="1"/>
          <p:nvPr/>
        </p:nvSpPr>
        <p:spPr>
          <a:xfrm>
            <a:off x="381000" y="323851"/>
            <a:ext cx="807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Caracteres</a:t>
            </a:r>
            <a:r>
              <a:rPr lang="en-US" dirty="0"/>
              <a:t> </a:t>
            </a:r>
            <a:r>
              <a:rPr lang="en-US" dirty="0" err="1"/>
              <a:t>portugueses</a:t>
            </a:r>
            <a:r>
              <a:rPr lang="en-US" dirty="0"/>
              <a:t> (</a:t>
            </a:r>
            <a:r>
              <a:rPr lang="en-US" dirty="0" err="1"/>
              <a:t>acentos</a:t>
            </a:r>
            <a:r>
              <a:rPr lang="en-US" dirty="0"/>
              <a:t>, </a:t>
            </a:r>
            <a:r>
              <a:rPr lang="en-US" dirty="0" err="1"/>
              <a:t>cedilhas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 </a:t>
            </a:r>
            <a:r>
              <a:rPr lang="en-US" dirty="0" err="1"/>
              <a:t>desformatados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0599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Obtain a working knowledge about the R software and environment, to be able to implement BASIC DATA analysis</a:t>
            </a:r>
          </a:p>
          <a:p>
            <a:endParaRPr lang="en-GB" dirty="0"/>
          </a:p>
          <a:p>
            <a:r>
              <a:rPr lang="en-GB" dirty="0"/>
              <a:t>Integration of R and RStudio, an helpful R interface, via a short introduction to R and RStudio followed by a hands on assisted tutorial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895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BE6B-025F-4F92-84E4-17A1198E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94A85-A95D-46A6-9257-279BA5268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C3356-A504-42D4-93A4-47E0533A6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20373-A18C-4499-B8AB-836C5A417E6B}"/>
              </a:ext>
            </a:extLst>
          </p:cNvPr>
          <p:cNvSpPr txBox="1"/>
          <p:nvPr/>
        </p:nvSpPr>
        <p:spPr>
          <a:xfrm>
            <a:off x="685331" y="6096000"/>
            <a:ext cx="3200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Definir</a:t>
            </a:r>
            <a:r>
              <a:rPr lang="en-US" dirty="0"/>
              <a:t> o </a:t>
            </a:r>
            <a:r>
              <a:rPr lang="en-US" dirty="0" err="1"/>
              <a:t>nome</a:t>
            </a:r>
            <a:r>
              <a:rPr lang="en-US" dirty="0"/>
              <a:t> e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querem</a:t>
            </a:r>
            <a:r>
              <a:rPr lang="en-US" dirty="0"/>
              <a:t> </a:t>
            </a:r>
            <a:r>
              <a:rPr lang="en-US" dirty="0" err="1"/>
              <a:t>guardar</a:t>
            </a:r>
            <a:r>
              <a:rPr lang="en-US" dirty="0"/>
              <a:t> o </a:t>
            </a:r>
            <a:r>
              <a:rPr lang="en-US" dirty="0" err="1"/>
              <a:t>vosso</a:t>
            </a:r>
            <a:r>
              <a:rPr lang="en-US" dirty="0"/>
              <a:t> </a:t>
            </a:r>
            <a:r>
              <a:rPr lang="en-US" dirty="0" err="1"/>
              <a:t>relatório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D980DC-E6CB-4243-8192-22B2FC7A0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034"/>
            <a:ext cx="9144000" cy="496593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6F0431-E86E-4D35-883A-2F6EFB99C30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285766" y="4419600"/>
            <a:ext cx="1219434" cy="167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03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CE4D6-EC36-445F-931F-15CB89C64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B6D6E-8AD2-4869-A746-A31C157A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2A6DD-E2B2-4366-B38E-CEB66954E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C02FB-442A-44E1-8585-7C69B17D4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849"/>
            <a:ext cx="9144000" cy="4960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C83E3-4503-4099-B6D1-19A234D09C29}"/>
              </a:ext>
            </a:extLst>
          </p:cNvPr>
          <p:cNvSpPr txBox="1"/>
          <p:nvPr/>
        </p:nvSpPr>
        <p:spPr>
          <a:xfrm>
            <a:off x="76200" y="5579269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! O </a:t>
            </a:r>
            <a:r>
              <a:rPr lang="en-US" dirty="0" err="1"/>
              <a:t>vosso</a:t>
            </a:r>
            <a:r>
              <a:rPr lang="en-US" dirty="0"/>
              <a:t> </a:t>
            </a:r>
            <a:r>
              <a:rPr lang="en-US" dirty="0" err="1"/>
              <a:t>primeiro</a:t>
            </a:r>
            <a:r>
              <a:rPr lang="en-US" dirty="0"/>
              <a:t> HTML </a:t>
            </a:r>
            <a:r>
              <a:rPr lang="en-US" dirty="0" err="1"/>
              <a:t>criado</a:t>
            </a:r>
            <a:r>
              <a:rPr lang="en-US" dirty="0"/>
              <a:t> </a:t>
            </a:r>
            <a:r>
              <a:rPr lang="en-US" dirty="0" err="1"/>
              <a:t>automaticamente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compilarem</a:t>
            </a:r>
            <a:r>
              <a:rPr lang="en-US" dirty="0"/>
              <a:t> o </a:t>
            </a:r>
            <a:r>
              <a:rPr lang="en-US" dirty="0" err="1"/>
              <a:t>ficheiro</a:t>
            </a:r>
            <a:r>
              <a:rPr lang="en-US" dirty="0"/>
              <a:t> </a:t>
            </a:r>
            <a:r>
              <a:rPr lang="en-US" dirty="0" err="1"/>
              <a:t>omeurelatorio.Rmd</a:t>
            </a:r>
            <a:r>
              <a:rPr lang="en-US" dirty="0"/>
              <a:t>. Na </a:t>
            </a:r>
            <a:r>
              <a:rPr lang="en-US" dirty="0" err="1"/>
              <a:t>realidade</a:t>
            </a:r>
            <a:r>
              <a:rPr lang="en-US" dirty="0"/>
              <a:t>, é </a:t>
            </a:r>
            <a:r>
              <a:rPr lang="en-US" dirty="0" err="1"/>
              <a:t>possivel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outputs </a:t>
            </a:r>
            <a:r>
              <a:rPr lang="en-US" dirty="0" err="1"/>
              <a:t>em</a:t>
            </a:r>
            <a:r>
              <a:rPr lang="en-US" dirty="0"/>
              <a:t> pdf e word (mas o pdf </a:t>
            </a:r>
            <a:r>
              <a:rPr lang="en-US" dirty="0" err="1"/>
              <a:t>implica</a:t>
            </a:r>
            <a:r>
              <a:rPr lang="en-US" dirty="0"/>
              <a:t> software </a:t>
            </a:r>
            <a:r>
              <a:rPr lang="en-US" dirty="0" err="1"/>
              <a:t>adicional</a:t>
            </a:r>
            <a:r>
              <a:rPr lang="en-US" dirty="0"/>
              <a:t> – latex - e o word </a:t>
            </a:r>
            <a:r>
              <a:rPr lang="en-US" dirty="0" err="1"/>
              <a:t>às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corre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– </a:t>
            </a:r>
            <a:r>
              <a:rPr lang="en-US" dirty="0" err="1"/>
              <a:t>usar</a:t>
            </a:r>
            <a:r>
              <a:rPr lang="en-US" dirty="0"/>
              <a:t> por </a:t>
            </a:r>
            <a:r>
              <a:rPr lang="en-US" dirty="0" err="1"/>
              <a:t>vossa</a:t>
            </a:r>
            <a:r>
              <a:rPr lang="en-US" dirty="0"/>
              <a:t> </a:t>
            </a:r>
            <a:r>
              <a:rPr lang="en-US" dirty="0" err="1"/>
              <a:t>conta</a:t>
            </a:r>
            <a:r>
              <a:rPr lang="en-US" dirty="0"/>
              <a:t> e </a:t>
            </a:r>
            <a:r>
              <a:rPr lang="en-US" dirty="0" err="1"/>
              <a:t>risco</a:t>
            </a:r>
            <a:r>
              <a:rPr lang="en-US" dirty="0"/>
              <a:t>!)  </a:t>
            </a:r>
          </a:p>
        </p:txBody>
      </p:sp>
    </p:spTree>
    <p:extLst>
      <p:ext uri="{BB962C8B-B14F-4D97-AF65-F5344CB8AC3E}">
        <p14:creationId xmlns:p14="http://schemas.microsoft.com/office/powerpoint/2010/main" val="1127540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0642-0A98-456B-B533-5240E35A6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56E1-DDC9-4EDE-8020-EA58D21C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8E7E9-7D01-4D1E-8F92-6F8248376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27422-E579-42FD-AA8B-0B2B64136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94800" y="893763"/>
            <a:ext cx="18389600" cy="51720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71D70B-5368-4E3F-875B-1F3BAF6AADA9}"/>
              </a:ext>
            </a:extLst>
          </p:cNvPr>
          <p:cNvCxnSpPr/>
          <p:nvPr/>
        </p:nvCxnSpPr>
        <p:spPr>
          <a:xfrm flipV="1">
            <a:off x="1600200" y="298941"/>
            <a:ext cx="15240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11ECC5B-2B97-48F3-9143-D9E8C94A85D1}"/>
              </a:ext>
            </a:extLst>
          </p:cNvPr>
          <p:cNvSpPr txBox="1"/>
          <p:nvPr/>
        </p:nvSpPr>
        <p:spPr>
          <a:xfrm>
            <a:off x="3200400" y="152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Como </a:t>
            </a:r>
            <a:r>
              <a:rPr lang="en-US" dirty="0" err="1"/>
              <a:t>inserir</a:t>
            </a:r>
            <a:r>
              <a:rPr lang="en-US" dirty="0"/>
              <a:t> um novo “code </a:t>
            </a:r>
            <a:r>
              <a:rPr lang="en-US" dirty="0" err="1"/>
              <a:t>chunck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5921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EF610-A361-4C16-ABB9-672355E32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39" y="0"/>
            <a:ext cx="7773338" cy="1596177"/>
          </a:xfrm>
        </p:spPr>
        <p:txBody>
          <a:bodyPr/>
          <a:lstStyle/>
          <a:p>
            <a:r>
              <a:rPr lang="en-US" dirty="0"/>
              <a:t>IMPORTANTE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B95C4-BDDA-4B69-A8DA-13B696F7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63CD8-588F-412F-A090-C4615D57A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125"/>
            <a:ext cx="9144000" cy="4963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B8B755-B80B-4DA0-8A15-510590424DE9}"/>
              </a:ext>
            </a:extLst>
          </p:cNvPr>
          <p:cNvSpPr txBox="1"/>
          <p:nvPr/>
        </p:nvSpPr>
        <p:spPr>
          <a:xfrm>
            <a:off x="76200" y="594374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 que é </a:t>
            </a:r>
            <a:r>
              <a:rPr lang="en-US" sz="2400" dirty="0" err="1"/>
              <a:t>executado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linha</a:t>
            </a:r>
            <a:r>
              <a:rPr lang="en-US" sz="2400" dirty="0"/>
              <a:t> de </a:t>
            </a:r>
            <a:r>
              <a:rPr lang="en-US" sz="2400" dirty="0" err="1"/>
              <a:t>comandos</a:t>
            </a:r>
            <a:r>
              <a:rPr lang="en-US" sz="2400" dirty="0"/>
              <a:t> é </a:t>
            </a:r>
            <a:r>
              <a:rPr lang="en-US" sz="2400" dirty="0" err="1"/>
              <a:t>independente</a:t>
            </a:r>
            <a:r>
              <a:rPr lang="en-US" sz="2400" dirty="0"/>
              <a:t> do que </a:t>
            </a:r>
            <a:r>
              <a:rPr lang="en-US" sz="2400" dirty="0" err="1"/>
              <a:t>está</a:t>
            </a:r>
            <a:r>
              <a:rPr lang="en-US" sz="2400" dirty="0"/>
              <a:t> no </a:t>
            </a:r>
            <a:r>
              <a:rPr lang="en-US" sz="2400" dirty="0" err="1"/>
              <a:t>relatório</a:t>
            </a:r>
            <a:r>
              <a:rPr lang="en-US" sz="2400" dirty="0"/>
              <a:t> </a:t>
            </a:r>
            <a:r>
              <a:rPr lang="en-US" sz="2400" dirty="0" err="1"/>
              <a:t>dinâmico</a:t>
            </a:r>
            <a:r>
              <a:rPr lang="en-US" sz="2400" dirty="0"/>
              <a:t> (no .</a:t>
            </a:r>
            <a:r>
              <a:rPr lang="en-US" sz="2400" dirty="0" err="1"/>
              <a:t>Rmd</a:t>
            </a:r>
            <a:r>
              <a:rPr lang="en-US" sz="240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3322694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CC043-E5D2-4003-AB6E-2AA70BF42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152400"/>
            <a:ext cx="7773338" cy="1596177"/>
          </a:xfrm>
        </p:spPr>
        <p:txBody>
          <a:bodyPr/>
          <a:lstStyle/>
          <a:p>
            <a:r>
              <a:rPr lang="en-US" dirty="0"/>
              <a:t>Tips and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45560-8546-4226-8305-AA47B762F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30" y="1685317"/>
            <a:ext cx="8153870" cy="3424107"/>
          </a:xfrm>
        </p:spPr>
        <p:txBody>
          <a:bodyPr>
            <a:noAutofit/>
          </a:bodyPr>
          <a:lstStyle/>
          <a:p>
            <a:r>
              <a:rPr lang="en-US" sz="1800" dirty="0"/>
              <a:t>É </a:t>
            </a:r>
            <a:r>
              <a:rPr lang="en-US" sz="1800" dirty="0" err="1"/>
              <a:t>muito</a:t>
            </a:r>
            <a:r>
              <a:rPr lang="en-US" sz="1800" dirty="0"/>
              <a:t> </a:t>
            </a:r>
            <a:r>
              <a:rPr lang="en-US" sz="1800" dirty="0" err="1"/>
              <a:t>mais</a:t>
            </a:r>
            <a:r>
              <a:rPr lang="en-US" sz="1800" dirty="0"/>
              <a:t> Seguro </a:t>
            </a:r>
            <a:r>
              <a:rPr lang="en-US" sz="1800" dirty="0" err="1"/>
              <a:t>compilar</a:t>
            </a:r>
            <a:r>
              <a:rPr lang="en-US" sz="1800" dirty="0"/>
              <a:t> </a:t>
            </a:r>
            <a:r>
              <a:rPr lang="en-US" sz="1800" dirty="0" err="1"/>
              <a:t>todo</a:t>
            </a:r>
            <a:r>
              <a:rPr lang="en-US" sz="1800" dirty="0"/>
              <a:t> o </a:t>
            </a:r>
            <a:r>
              <a:rPr lang="en-US" sz="1800" dirty="0" err="1"/>
              <a:t>documento</a:t>
            </a:r>
            <a:r>
              <a:rPr lang="en-US" sz="1800" dirty="0"/>
              <a:t> do que </a:t>
            </a:r>
            <a:r>
              <a:rPr lang="en-US" sz="1800" dirty="0" err="1"/>
              <a:t>corRer</a:t>
            </a:r>
            <a:r>
              <a:rPr lang="en-US" sz="1800" dirty="0"/>
              <a:t> </a:t>
            </a:r>
            <a:r>
              <a:rPr lang="en-US" sz="1800" i="1" dirty="0"/>
              <a:t>code </a:t>
            </a:r>
            <a:r>
              <a:rPr lang="en-US" sz="1800" i="1" dirty="0" err="1"/>
              <a:t>chuncks</a:t>
            </a:r>
            <a:r>
              <a:rPr lang="en-US" sz="1800" i="1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separado</a:t>
            </a:r>
            <a:endParaRPr lang="en-US" sz="1800" dirty="0"/>
          </a:p>
          <a:p>
            <a:r>
              <a:rPr lang="en-US" sz="1800" dirty="0"/>
              <a:t>Um .RMD </a:t>
            </a:r>
            <a:r>
              <a:rPr lang="en-US" sz="1800" dirty="0" err="1"/>
              <a:t>não</a:t>
            </a:r>
            <a:r>
              <a:rPr lang="en-US" sz="1800" dirty="0"/>
              <a:t> é um </a:t>
            </a:r>
            <a:r>
              <a:rPr lang="en-US" sz="1800" i="1" dirty="0"/>
              <a:t>script</a:t>
            </a:r>
            <a:r>
              <a:rPr lang="en-US" sz="1800" dirty="0"/>
              <a:t> usual, </a:t>
            </a:r>
            <a:r>
              <a:rPr lang="en-US" sz="1800" dirty="0" err="1"/>
              <a:t>tem</a:t>
            </a:r>
            <a:r>
              <a:rPr lang="en-US" sz="1800" dirty="0"/>
              <a:t> </a:t>
            </a:r>
            <a:r>
              <a:rPr lang="en-US" sz="1800" dirty="0" err="1"/>
              <a:t>cÓdigo</a:t>
            </a:r>
            <a:r>
              <a:rPr lang="en-US" sz="1800" dirty="0"/>
              <a:t> e </a:t>
            </a:r>
            <a:r>
              <a:rPr lang="en-US" sz="1800" dirty="0" err="1"/>
              <a:t>texto</a:t>
            </a:r>
            <a:r>
              <a:rPr lang="en-US" sz="1800" dirty="0"/>
              <a:t>. O </a:t>
            </a:r>
            <a:r>
              <a:rPr lang="en-US" sz="1800" dirty="0" err="1"/>
              <a:t>resultado</a:t>
            </a:r>
            <a:r>
              <a:rPr lang="en-US" sz="1800" dirty="0"/>
              <a:t> é um </a:t>
            </a:r>
            <a:r>
              <a:rPr lang="en-US" sz="1800" dirty="0" err="1"/>
              <a:t>documento</a:t>
            </a:r>
            <a:r>
              <a:rPr lang="en-US" sz="1800" dirty="0"/>
              <a:t> </a:t>
            </a:r>
            <a:r>
              <a:rPr lang="en-US" sz="1800" dirty="0" err="1"/>
              <a:t>dinâmico</a:t>
            </a:r>
            <a:r>
              <a:rPr lang="en-US" sz="1800" dirty="0"/>
              <a:t>, com </a:t>
            </a:r>
            <a:r>
              <a:rPr lang="en-US" sz="1800" dirty="0" err="1"/>
              <a:t>Texto</a:t>
            </a:r>
            <a:r>
              <a:rPr lang="en-US" sz="1800" dirty="0"/>
              <a:t>, Código, e </a:t>
            </a:r>
            <a:r>
              <a:rPr lang="en-US" sz="1800" i="1" dirty="0"/>
              <a:t>OUTPUTS</a:t>
            </a:r>
            <a:r>
              <a:rPr lang="en-US" sz="1800" dirty="0"/>
              <a:t> do </a:t>
            </a:r>
            <a:r>
              <a:rPr lang="en-US" sz="1800" dirty="0" err="1"/>
              <a:t>código</a:t>
            </a:r>
            <a:endParaRPr lang="en-US" sz="1800" dirty="0"/>
          </a:p>
          <a:p>
            <a:r>
              <a:rPr lang="en-US" sz="1800" dirty="0"/>
              <a:t>O </a:t>
            </a:r>
            <a:r>
              <a:rPr lang="en-US" sz="1800" dirty="0" err="1"/>
              <a:t>código</a:t>
            </a:r>
            <a:r>
              <a:rPr lang="en-US" sz="1800" dirty="0"/>
              <a:t> </a:t>
            </a:r>
            <a:r>
              <a:rPr lang="en-US" sz="1800" dirty="0" err="1"/>
              <a:t>está</a:t>
            </a:r>
            <a:r>
              <a:rPr lang="en-US" sz="1800" dirty="0"/>
              <a:t> </a:t>
            </a:r>
            <a:r>
              <a:rPr lang="en-US" sz="1800" dirty="0" err="1"/>
              <a:t>sempre</a:t>
            </a:r>
            <a:r>
              <a:rPr lang="en-US" sz="1800" dirty="0"/>
              <a:t>, </a:t>
            </a:r>
            <a:r>
              <a:rPr lang="en-US" sz="1800" dirty="0" err="1"/>
              <a:t>sempre</a:t>
            </a:r>
            <a:r>
              <a:rPr lang="en-US" sz="1800" dirty="0"/>
              <a:t>, </a:t>
            </a:r>
            <a:r>
              <a:rPr lang="en-US" sz="1800" dirty="0" err="1"/>
              <a:t>sempre</a:t>
            </a:r>
            <a:r>
              <a:rPr lang="en-US" sz="1800" dirty="0"/>
              <a:t> dentro de um </a:t>
            </a:r>
            <a:r>
              <a:rPr lang="en-US" sz="1800" i="1" dirty="0"/>
              <a:t>code chuck</a:t>
            </a:r>
            <a:r>
              <a:rPr lang="en-US" sz="1800" dirty="0"/>
              <a:t>!</a:t>
            </a:r>
          </a:p>
          <a:p>
            <a:r>
              <a:rPr lang="en-US" sz="1800" dirty="0" err="1"/>
              <a:t>Os</a:t>
            </a:r>
            <a:r>
              <a:rPr lang="en-US" sz="1800" dirty="0"/>
              <a:t> </a:t>
            </a:r>
            <a:r>
              <a:rPr lang="en-US" sz="1800" dirty="0" err="1"/>
              <a:t>comentários</a:t>
            </a:r>
            <a:r>
              <a:rPr lang="en-US" sz="1800" dirty="0"/>
              <a:t> </a:t>
            </a:r>
            <a:r>
              <a:rPr lang="en-US" sz="1800" dirty="0" err="1"/>
              <a:t>ao</a:t>
            </a:r>
            <a:r>
              <a:rPr lang="en-US" sz="1800" dirty="0"/>
              <a:t> Código </a:t>
            </a:r>
            <a:r>
              <a:rPr lang="en-US" sz="1800" dirty="0" err="1"/>
              <a:t>também</a:t>
            </a:r>
            <a:r>
              <a:rPr lang="en-US" sz="1800" dirty="0"/>
              <a:t> </a:t>
            </a:r>
            <a:r>
              <a:rPr lang="en-US" sz="1800" dirty="0" err="1"/>
              <a:t>estão</a:t>
            </a:r>
            <a:r>
              <a:rPr lang="en-US" sz="1800" dirty="0"/>
              <a:t> dentro dos </a:t>
            </a:r>
            <a:r>
              <a:rPr lang="en-US" sz="1800" i="1" dirty="0"/>
              <a:t>code chunks </a:t>
            </a:r>
            <a:r>
              <a:rPr lang="en-US" sz="1800" dirty="0"/>
              <a:t>(</a:t>
            </a:r>
            <a:r>
              <a:rPr lang="en-US" sz="1800" dirty="0" err="1"/>
              <a:t>precedidos</a:t>
            </a:r>
            <a:r>
              <a:rPr lang="en-US" sz="1800" dirty="0"/>
              <a:t> de “#” – o </a:t>
            </a:r>
            <a:r>
              <a:rPr lang="en-US" sz="1800" dirty="0" err="1"/>
              <a:t>simbolo</a:t>
            </a:r>
            <a:r>
              <a:rPr lang="en-US" sz="1800" dirty="0"/>
              <a:t> de cardinal). EXEMPLO: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# </a:t>
            </a:r>
            <a:r>
              <a:rPr lang="en-US" dirty="0" err="1">
                <a:latin typeface="Lucida Console" panose="020B0609040504020204" pitchFamily="49" charset="0"/>
              </a:rPr>
              <a:t>isto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seria</a:t>
            </a:r>
            <a:r>
              <a:rPr lang="en-US" dirty="0">
                <a:latin typeface="Lucida Console" panose="020B0609040504020204" pitchFamily="49" charset="0"/>
              </a:rPr>
              <a:t> um </a:t>
            </a:r>
            <a:r>
              <a:rPr lang="en-US" dirty="0" err="1">
                <a:latin typeface="Lucida Console" panose="020B0609040504020204" pitchFamily="49" charset="0"/>
              </a:rPr>
              <a:t>comentário</a:t>
            </a:r>
            <a:r>
              <a:rPr lang="en-US" dirty="0">
                <a:latin typeface="Lucida Console" panose="020B0609040504020204" pitchFamily="49" charset="0"/>
              </a:rPr>
              <a:t> - se </a:t>
            </a:r>
            <a:r>
              <a:rPr lang="en-US" dirty="0" err="1">
                <a:latin typeface="Lucida Console" panose="020B0609040504020204" pitchFamily="49" charset="0"/>
              </a:rPr>
              <a:t>coRrer</a:t>
            </a:r>
            <a:r>
              <a:rPr lang="en-US" dirty="0">
                <a:latin typeface="Lucida Console" panose="020B0609040504020204" pitchFamily="49" charset="0"/>
              </a:rPr>
              <a:t> as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# </a:t>
            </a:r>
            <a:r>
              <a:rPr lang="en-US" dirty="0" err="1">
                <a:latin typeface="Lucida Console" panose="020B0609040504020204" pitchFamily="49" charset="0"/>
              </a:rPr>
              <a:t>próximas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linhas</a:t>
            </a:r>
            <a:r>
              <a:rPr lang="en-US" dirty="0">
                <a:latin typeface="Lucida Console" panose="020B0609040504020204" pitchFamily="49" charset="0"/>
              </a:rPr>
              <a:t> de Código o </a:t>
            </a:r>
            <a:r>
              <a:rPr lang="en-US" dirty="0" err="1">
                <a:latin typeface="Lucida Console" panose="020B0609040504020204" pitchFamily="49" charset="0"/>
              </a:rPr>
              <a:t>resultado</a:t>
            </a:r>
            <a:r>
              <a:rPr lang="en-US" dirty="0">
                <a:latin typeface="Lucida Console" panose="020B0609040504020204" pitchFamily="49" charset="0"/>
              </a:rPr>
              <a:t> é 11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A&lt;-3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B&lt;-8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A+B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C2DA4-A633-4161-AA66-176C3223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5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4902D-9509-4F85-AAEF-A0E5AC502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RMARKDOWN WEB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187A6-1506-40D8-A0CC-7AD034B9C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https://github.com/TiagoAMarques/RMarkdownTemplate</a:t>
            </a:r>
            <a:r>
              <a:rPr lang="en-US" dirty="0"/>
              <a:t> (A template made just for you!)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https://rmarkdown.rstudio.com/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https://bookdown.org/yihui/rmarkdown/</a:t>
            </a:r>
            <a:r>
              <a:rPr lang="en-US" dirty="0"/>
              <a:t> (</a:t>
            </a:r>
            <a:r>
              <a:rPr lang="en-US" dirty="0" err="1"/>
              <a:t>fRee</a:t>
            </a:r>
            <a:r>
              <a:rPr lang="en-US" dirty="0"/>
              <a:t> online book)</a:t>
            </a:r>
          </a:p>
          <a:p>
            <a:r>
              <a:rPr lang="en-US" dirty="0">
                <a:hlinkClick r:id="rId5"/>
              </a:rPr>
              <a:t>https://r4ds.had.co.nz/r-markdown.html</a:t>
            </a:r>
            <a:r>
              <a:rPr lang="en-US" dirty="0"/>
              <a:t> (</a:t>
            </a:r>
            <a:r>
              <a:rPr lang="en-US" dirty="0" err="1"/>
              <a:t>fRee</a:t>
            </a:r>
            <a:r>
              <a:rPr lang="en-US" dirty="0"/>
              <a:t> online book: R FOR DATA SCIENCE)</a:t>
            </a:r>
          </a:p>
          <a:p>
            <a:r>
              <a:rPr lang="en-US" dirty="0">
                <a:hlinkClick r:id="rId6"/>
              </a:rPr>
              <a:t>https://bookdown.org/</a:t>
            </a:r>
            <a:r>
              <a:rPr lang="en-US" dirty="0"/>
              <a:t> - how to write a book with markdown, with several VERY USEFUL BOOK examples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F3316-38AC-49C9-B728-DD7D8C17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0BCCD4-9AA9-45AE-89C9-A2715A5F9AD0}"/>
              </a:ext>
            </a:extLst>
          </p:cNvPr>
          <p:cNvSpPr txBox="1"/>
          <p:nvPr/>
        </p:nvSpPr>
        <p:spPr>
          <a:xfrm>
            <a:off x="1219200" y="5943600"/>
            <a:ext cx="64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92D050"/>
                </a:solidFill>
              </a:rPr>
              <a:t>BE PROACTIVE: EXPLORE RESOURCES!</a:t>
            </a:r>
          </a:p>
        </p:txBody>
      </p:sp>
    </p:spTree>
    <p:extLst>
      <p:ext uri="{BB962C8B-B14F-4D97-AF65-F5344CB8AC3E}">
        <p14:creationId xmlns:p14="http://schemas.microsoft.com/office/powerpoint/2010/main" val="3410643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A6648-291E-D607-2ED6-65BDBC1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88490"/>
            <a:ext cx="7773338" cy="1596177"/>
          </a:xfrm>
        </p:spPr>
        <p:txBody>
          <a:bodyPr/>
          <a:lstStyle/>
          <a:p>
            <a:r>
              <a:rPr lang="en-US" dirty="0"/>
              <a:t>Teach yourself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ED842-2A81-8406-21D8-BF5473C30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E647BD-48BE-99A0-FC41-1C2733D9E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99" y="1143001"/>
            <a:ext cx="3936765" cy="510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66EEEC-F7AE-033C-8EEA-E0FE2861A393}"/>
              </a:ext>
            </a:extLst>
          </p:cNvPr>
          <p:cNvSpPr txBox="1"/>
          <p:nvPr/>
        </p:nvSpPr>
        <p:spPr>
          <a:xfrm>
            <a:off x="1828800" y="626398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 2 Paper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658AEE-A5AA-DA89-8BFD-0B51F635A055}"/>
              </a:ext>
            </a:extLst>
          </p:cNvPr>
          <p:cNvSpPr txBox="1"/>
          <p:nvPr/>
        </p:nvSpPr>
        <p:spPr>
          <a:xfrm>
            <a:off x="6019800" y="5513944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https://swirlstats.com/</a:t>
            </a:r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C17A54-B179-A8A4-150B-8D5098C10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137" y="1554817"/>
            <a:ext cx="4310557" cy="387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22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CA573-C7FD-4040-A231-FF33D25BB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"/>
            <a:ext cx="7773338" cy="1134082"/>
          </a:xfrm>
        </p:spPr>
        <p:txBody>
          <a:bodyPr/>
          <a:lstStyle/>
          <a:p>
            <a:r>
              <a:rPr lang="en-US" dirty="0"/>
              <a:t>AN RMARKDOWN TEMPLATE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6E6C1-8C11-412A-B6DF-AA2B78EE6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525634-BBA6-4DC6-83F0-70250DE90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4695"/>
            <a:ext cx="7467600" cy="3965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D1427A-B549-4A54-A71E-04562D7C896F}"/>
              </a:ext>
            </a:extLst>
          </p:cNvPr>
          <p:cNvSpPr txBox="1"/>
          <p:nvPr/>
        </p:nvSpPr>
        <p:spPr>
          <a:xfrm>
            <a:off x="1981200" y="6400800"/>
            <a:ext cx="685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https://github.com/TiagoAMarques/RMarkdownTemplate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68B295-31B7-9A7E-DC7D-068D1FDF0075}"/>
              </a:ext>
            </a:extLst>
          </p:cNvPr>
          <p:cNvSpPr txBox="1"/>
          <p:nvPr/>
        </p:nvSpPr>
        <p:spPr>
          <a:xfrm>
            <a:off x="3200400" y="173523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How to download the template</a:t>
            </a:r>
          </a:p>
        </p:txBody>
      </p:sp>
    </p:spTree>
    <p:extLst>
      <p:ext uri="{BB962C8B-B14F-4D97-AF65-F5344CB8AC3E}">
        <p14:creationId xmlns:p14="http://schemas.microsoft.com/office/powerpoint/2010/main" val="2732125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A945-F23F-FA25-2BAB-A036D484D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why reproducible research is great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9E56E-37DD-C5C6-A1FF-9ECB1563F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91BFA-AEDC-4CC2-16A5-6355BFC65311}"/>
              </a:ext>
            </a:extLst>
          </p:cNvPr>
          <p:cNvSpPr txBox="1"/>
          <p:nvPr/>
        </p:nvSpPr>
        <p:spPr>
          <a:xfrm>
            <a:off x="457200" y="2514600"/>
            <a:ext cx="76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Open </a:t>
            </a:r>
            <a:r>
              <a:rPr lang="en-US" dirty="0" err="1"/>
              <a:t>ExampleDataAnalysis.Rmd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Compile it and see the 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Implement the last few actions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Recompile the report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Compare the results obtained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553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85D0C-8E12-379E-E3D2-2D7E75A3F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25E230-1E77-B8FD-18D6-8129F59D7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82538"/>
            <a:ext cx="6477000" cy="627546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8164C28-5092-E681-3C05-99B0C7E30F58}"/>
              </a:ext>
            </a:extLst>
          </p:cNvPr>
          <p:cNvSpPr/>
          <p:nvPr/>
        </p:nvSpPr>
        <p:spPr>
          <a:xfrm rot="10800000">
            <a:off x="6316246" y="3263069"/>
            <a:ext cx="2751554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8300B3-4E86-F381-A332-770D0E772072}"/>
              </a:ext>
            </a:extLst>
          </p:cNvPr>
          <p:cNvSpPr txBox="1"/>
          <p:nvPr/>
        </p:nvSpPr>
        <p:spPr>
          <a:xfrm>
            <a:off x="6575128" y="3278753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Download, unzip and 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DCA710-5D63-F5F5-B91C-6B52FA7EBAA5}"/>
              </a:ext>
            </a:extLst>
          </p:cNvPr>
          <p:cNvSpPr txBox="1"/>
          <p:nvPr/>
        </p:nvSpPr>
        <p:spPr>
          <a:xfrm>
            <a:off x="2760956" y="152400"/>
            <a:ext cx="62306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https://github.com/TiagoAMarques/AnIntro2RTutorial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412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The R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PT" dirty="0"/>
              <a:t>R is both a programming language and an environment for statistical computation</a:t>
            </a:r>
          </a:p>
          <a:p>
            <a:r>
              <a:rPr lang="pt-PT" dirty="0"/>
              <a:t>R is free open source software</a:t>
            </a:r>
          </a:p>
          <a:p>
            <a:r>
              <a:rPr lang="pt-PT" dirty="0"/>
              <a:t>Created in 1995 by </a:t>
            </a:r>
            <a:r>
              <a:rPr lang="en-US" dirty="0"/>
              <a:t>Ross Ihaka and Robert Gentleman, Department of Statistics of the University of Auckland, Auckland, New Zealand (gets its name from another famous programming language for data analysis, S)</a:t>
            </a:r>
          </a:p>
          <a:p>
            <a:r>
              <a:rPr lang="en-US" dirty="0"/>
              <a:t>Project is run by the appropriately named “</a:t>
            </a:r>
            <a:r>
              <a:rPr lang="pt-PT" dirty="0"/>
              <a:t>R Core Development Team</a:t>
            </a:r>
            <a:r>
              <a:rPr lang="en-US" dirty="0"/>
              <a:t>”</a:t>
            </a:r>
          </a:p>
          <a:p>
            <a:r>
              <a:rPr lang="en-US" dirty="0"/>
              <a:t>Software and extensive resources available at</a:t>
            </a:r>
          </a:p>
          <a:p>
            <a:pPr marL="0" indent="0">
              <a:buNone/>
            </a:pPr>
            <a:r>
              <a:rPr lang="en-US" dirty="0"/>
              <a:t>			 </a:t>
            </a:r>
            <a:r>
              <a:rPr lang="pt-PT" dirty="0">
                <a:hlinkClick r:id="rId2"/>
              </a:rPr>
              <a:t>http://www.r-project.org</a:t>
            </a:r>
            <a:endParaRPr lang="pt-PT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D0E9E-CF96-BD6F-751C-E502C25F6CB5}"/>
              </a:ext>
            </a:extLst>
          </p:cNvPr>
          <p:cNvSpPr txBox="1"/>
          <p:nvPr/>
        </p:nvSpPr>
        <p:spPr>
          <a:xfrm>
            <a:off x="76200" y="6366063"/>
            <a:ext cx="922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PT" dirty="0"/>
              <a:t>I </a:t>
            </a:r>
            <a:r>
              <a:rPr lang="pt-PT" dirty="0" err="1"/>
              <a:t>am</a:t>
            </a:r>
            <a:r>
              <a:rPr lang="pt-PT" dirty="0"/>
              <a:t> </a:t>
            </a:r>
            <a:r>
              <a:rPr lang="pt-PT" dirty="0" err="1"/>
              <a:t>using</a:t>
            </a:r>
            <a:r>
              <a:rPr lang="pt-PT" dirty="0"/>
              <a:t> </a:t>
            </a:r>
            <a:r>
              <a:rPr lang="pt-PT" dirty="0" err="1"/>
              <a:t>version</a:t>
            </a:r>
            <a:r>
              <a:rPr lang="pt-PT" dirty="0"/>
              <a:t> </a:t>
            </a:r>
            <a:r>
              <a:rPr lang="en-US" altLang="en-US" dirty="0"/>
              <a:t>4.3.1 (2023-06-16) </a:t>
            </a:r>
            <a:r>
              <a:rPr lang="pt-PT" dirty="0"/>
              <a:t>(</a:t>
            </a:r>
            <a:r>
              <a:rPr lang="pt-PT" dirty="0" err="1"/>
              <a:t>those</a:t>
            </a:r>
            <a:r>
              <a:rPr lang="pt-PT" dirty="0"/>
              <a:t> </a:t>
            </a:r>
            <a:r>
              <a:rPr lang="pt-PT" dirty="0" err="1"/>
              <a:t>guys</a:t>
            </a:r>
            <a:r>
              <a:rPr lang="pt-PT" dirty="0"/>
              <a:t> are fast…this </a:t>
            </a:r>
            <a:r>
              <a:rPr lang="pt-PT" dirty="0" err="1"/>
              <a:t>will</a:t>
            </a:r>
            <a:r>
              <a:rPr lang="pt-PT" dirty="0"/>
              <a:t> </a:t>
            </a:r>
            <a:r>
              <a:rPr lang="pt-PT" dirty="0" err="1"/>
              <a:t>probably</a:t>
            </a:r>
            <a:r>
              <a:rPr lang="pt-PT" dirty="0"/>
              <a:t>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outdated</a:t>
            </a:r>
            <a:r>
              <a:rPr lang="pt-PT" dirty="0"/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3660265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-209420"/>
            <a:ext cx="7773338" cy="1596177"/>
          </a:xfrm>
        </p:spPr>
        <p:txBody>
          <a:bodyPr>
            <a:normAutofit/>
          </a:bodyPr>
          <a:lstStyle/>
          <a:p>
            <a:r>
              <a:rPr lang="pt-PT" dirty="0"/>
              <a:t>Now... open the hands on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6F67D3-AB52-4CBB-AE09-98257194A249}"/>
              </a:ext>
            </a:extLst>
          </p:cNvPr>
          <p:cNvSpPr txBox="1"/>
          <p:nvPr/>
        </p:nvSpPr>
        <p:spPr>
          <a:xfrm>
            <a:off x="219075" y="1047892"/>
            <a:ext cx="9390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https://github.com/TiagoAMarques/AnIntro2RTutorial/blob/master/TAMsIntro2RviaRStudioTutorial.pdf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9611E1-96CA-43FE-85A7-9BB668C9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1505869"/>
            <a:ext cx="6781800" cy="3328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C171B1-4523-4E53-AEAF-9F8DE8C77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825" y="4688341"/>
            <a:ext cx="5486400" cy="2102377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310556B4-1E31-4219-B92D-9184497D08B9}"/>
              </a:ext>
            </a:extLst>
          </p:cNvPr>
          <p:cNvSpPr/>
          <p:nvPr/>
        </p:nvSpPr>
        <p:spPr>
          <a:xfrm>
            <a:off x="8210550" y="1505868"/>
            <a:ext cx="304800" cy="4894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43FE513B-D5EF-42B8-8F8D-95B00E75E2CD}"/>
              </a:ext>
            </a:extLst>
          </p:cNvPr>
          <p:cNvSpPr/>
          <p:nvPr/>
        </p:nvSpPr>
        <p:spPr>
          <a:xfrm rot="16200000">
            <a:off x="1904405" y="4914899"/>
            <a:ext cx="1447800" cy="1524000"/>
          </a:xfrm>
          <a:prstGeom prst="bentArrow">
            <a:avLst>
              <a:gd name="adj1" fmla="val 8553"/>
              <a:gd name="adj2" fmla="val 17763"/>
              <a:gd name="adj3" fmla="val 26316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417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D2A4F-D85D-9AD1-3D40-B692E0FB4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7B6EA6-A377-0CD6-41EF-C3A96C47BA7B}"/>
              </a:ext>
            </a:extLst>
          </p:cNvPr>
          <p:cNvSpPr txBox="1"/>
          <p:nvPr/>
        </p:nvSpPr>
        <p:spPr>
          <a:xfrm>
            <a:off x="5981700" y="457200"/>
            <a:ext cx="281940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3600" cap="all" baseline="0"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R: a selected timeline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70139E-06E8-B38E-CE84-55E839BB9AE2}"/>
              </a:ext>
            </a:extLst>
          </p:cNvPr>
          <p:cNvSpPr txBox="1"/>
          <p:nvPr/>
        </p:nvSpPr>
        <p:spPr>
          <a:xfrm>
            <a:off x="5791200" y="6211669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sz="1200" dirty="0"/>
              <a:t>In Giorgi et al. 2022 The R Language: An Engine for Bioinformatics and Data Science </a:t>
            </a:r>
            <a:r>
              <a:rPr lang="en-US" sz="1200" i="1" dirty="0"/>
              <a:t>Life</a:t>
            </a:r>
            <a:r>
              <a:rPr lang="en-US" sz="1200" dirty="0"/>
              <a:t> 12: 648 </a:t>
            </a:r>
          </a:p>
          <a:p>
            <a:r>
              <a:rPr lang="en-US" sz="1200" dirty="0"/>
              <a:t>DOI: 10.3390/life12050648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D28D2-0620-72BD-0BE8-D1224743C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7" y="1777820"/>
            <a:ext cx="4676775" cy="3381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E7DB4-B825-A545-BB6D-206BDA1F0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975" y="1767501"/>
            <a:ext cx="4344622" cy="35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0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110236"/>
            <a:ext cx="7773338" cy="1596177"/>
          </a:xfrm>
        </p:spPr>
        <p:txBody>
          <a:bodyPr/>
          <a:lstStyle/>
          <a:p>
            <a:r>
              <a:rPr lang="pt-PT" dirty="0"/>
              <a:t>The R base +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876800"/>
          </a:xfrm>
        </p:spPr>
        <p:txBody>
          <a:bodyPr>
            <a:noAutofit/>
          </a:bodyPr>
          <a:lstStyle/>
          <a:p>
            <a:r>
              <a:rPr lang="pt-PT" dirty="0"/>
              <a:t>R base installation comes with a number of libraries which provide access to a large number of commonly used features (e.g. linear models, survival analysis, basic statistical distributions, etc)</a:t>
            </a:r>
          </a:p>
          <a:p>
            <a:r>
              <a:rPr lang="pt-PT" dirty="0"/>
              <a:t>However, one of its strengths comes from the fact that many more packages are available online</a:t>
            </a:r>
          </a:p>
          <a:p>
            <a:endParaRPr lang="pt-PT" dirty="0"/>
          </a:p>
          <a:p>
            <a:pPr marL="0" indent="0">
              <a:buNone/>
            </a:pPr>
            <a:r>
              <a:rPr lang="pt-PT" sz="1600" dirty="0"/>
              <a:t>Source: http://r4stats.com/articles/popularity/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A6AAA-793B-4170-AE4E-CEE872FE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332" y="2057400"/>
            <a:ext cx="3734631" cy="344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25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097" y="154312"/>
            <a:ext cx="7773338" cy="1596177"/>
          </a:xfrm>
        </p:spPr>
        <p:txBody>
          <a:bodyPr/>
          <a:lstStyle/>
          <a:p>
            <a:r>
              <a:rPr lang="pt-PT" dirty="0"/>
              <a:t>The R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31" y="1524000"/>
            <a:ext cx="7773339" cy="4186106"/>
          </a:xfrm>
        </p:spPr>
        <p:txBody>
          <a:bodyPr>
            <a:noAutofit/>
          </a:bodyPr>
          <a:lstStyle/>
          <a:p>
            <a:r>
              <a:rPr lang="pt-PT" dirty="0"/>
              <a:t>R was traditionally accessed solely via the command line, making the learning curve rather steep for </a:t>
            </a:r>
            <a:r>
              <a:rPr lang="pt-PT" dirty="0" err="1"/>
              <a:t>beginners</a:t>
            </a:r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pPr marL="0" indent="0">
              <a:buNone/>
            </a:pPr>
            <a:endParaRPr lang="pt-PT" dirty="0"/>
          </a:p>
          <a:p>
            <a:endParaRPr lang="pt-PT" dirty="0"/>
          </a:p>
          <a:p>
            <a:pPr marL="0" indent="0">
              <a:buNone/>
            </a:pPr>
            <a:endParaRPr lang="pt-PT" dirty="0"/>
          </a:p>
          <a:p>
            <a:r>
              <a:rPr lang="pt-PT" dirty="0"/>
              <a:t>Here we focus on Rstudio, a program to interface with R, making many of the most common tasks simpler. Let’s open Rstudio shall we?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272524"/>
            <a:ext cx="4343400" cy="3100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013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176634"/>
            <a:ext cx="7773338" cy="1596177"/>
          </a:xfrm>
        </p:spPr>
        <p:txBody>
          <a:bodyPr/>
          <a:lstStyle/>
          <a:p>
            <a:r>
              <a:rPr lang="pt-PT" dirty="0"/>
              <a:t>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773339" cy="3424107"/>
          </a:xfrm>
        </p:spPr>
        <p:txBody>
          <a:bodyPr>
            <a:normAutofit/>
          </a:bodyPr>
          <a:lstStyle/>
          <a:p>
            <a:r>
              <a:rPr lang="pt-PT" dirty="0"/>
              <a:t>(as R) Free and open source</a:t>
            </a:r>
          </a:p>
          <a:p>
            <a:r>
              <a:rPr lang="pt-PT" dirty="0"/>
              <a:t>An integrated development environment for data analysis</a:t>
            </a:r>
          </a:p>
          <a:p>
            <a:r>
              <a:rPr lang="pt-PT" dirty="0"/>
              <a:t>Simplifies the user interaction with R</a:t>
            </a:r>
          </a:p>
          <a:p>
            <a:r>
              <a:rPr lang="pt-PT" dirty="0"/>
              <a:t>In a single application you have access to a number of windows containing the code, the command line, the figures, the help, a windows explorer,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167810"/>
            <a:ext cx="4876800" cy="261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2825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335488"/>
            <a:ext cx="7773338" cy="1596177"/>
          </a:xfrm>
        </p:spPr>
        <p:txBody>
          <a:bodyPr/>
          <a:lstStyle/>
          <a:p>
            <a:r>
              <a:rPr lang="pt-PT" dirty="0"/>
              <a:t>4 windows, 4 ways to interact with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52600"/>
            <a:ext cx="6506933" cy="4733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1371600" y="2096494"/>
            <a:ext cx="9906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8" name="TextBox 7"/>
          <p:cNvSpPr txBox="1"/>
          <p:nvPr/>
        </p:nvSpPr>
        <p:spPr>
          <a:xfrm>
            <a:off x="228600" y="2065351"/>
            <a:ext cx="76200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600" dirty="0"/>
              <a:t>code</a:t>
            </a:r>
          </a:p>
        </p:txBody>
      </p:sp>
      <p:cxnSp>
        <p:nvCxnSpPr>
          <p:cNvPr id="10" name="Elbow Connector 9"/>
          <p:cNvCxnSpPr>
            <a:stCxn id="8" idx="3"/>
            <a:endCxn id="6" idx="2"/>
          </p:cNvCxnSpPr>
          <p:nvPr/>
        </p:nvCxnSpPr>
        <p:spPr>
          <a:xfrm>
            <a:off x="990600" y="2234628"/>
            <a:ext cx="381000" cy="1426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371600" y="3876664"/>
            <a:ext cx="30480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15" name="TextBox 14"/>
          <p:cNvSpPr txBox="1"/>
          <p:nvPr/>
        </p:nvSpPr>
        <p:spPr>
          <a:xfrm>
            <a:off x="0" y="3845521"/>
            <a:ext cx="1143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600" dirty="0"/>
              <a:t>command line</a:t>
            </a:r>
          </a:p>
        </p:txBody>
      </p:sp>
      <p:cxnSp>
        <p:nvCxnSpPr>
          <p:cNvPr id="16" name="Elbow Connector 15"/>
          <p:cNvCxnSpPr>
            <a:stCxn id="15" idx="3"/>
            <a:endCxn id="14" idx="2"/>
          </p:cNvCxnSpPr>
          <p:nvPr/>
        </p:nvCxnSpPr>
        <p:spPr>
          <a:xfrm flipV="1">
            <a:off x="1143000" y="4029064"/>
            <a:ext cx="228600" cy="10884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191000" y="2097617"/>
            <a:ext cx="9906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24" name="TextBox 23"/>
          <p:cNvSpPr txBox="1"/>
          <p:nvPr/>
        </p:nvSpPr>
        <p:spPr>
          <a:xfrm>
            <a:off x="6172200" y="3276600"/>
            <a:ext cx="1238747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600" dirty="0"/>
              <a:t>workspace</a:t>
            </a:r>
          </a:p>
        </p:txBody>
      </p:sp>
      <p:cxnSp>
        <p:nvCxnSpPr>
          <p:cNvPr id="25" name="Elbow Connector 24"/>
          <p:cNvCxnSpPr>
            <a:stCxn id="24" idx="3"/>
            <a:endCxn id="23" idx="6"/>
          </p:cNvCxnSpPr>
          <p:nvPr/>
        </p:nvCxnSpPr>
        <p:spPr>
          <a:xfrm flipH="1" flipV="1">
            <a:off x="5181600" y="2250017"/>
            <a:ext cx="2229347" cy="1195860"/>
          </a:xfrm>
          <a:prstGeom prst="bentConnector3">
            <a:avLst>
              <a:gd name="adj1" fmla="val -1025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4206903" y="3889658"/>
            <a:ext cx="9906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34" name="TextBox 33"/>
          <p:cNvSpPr txBox="1"/>
          <p:nvPr/>
        </p:nvSpPr>
        <p:spPr>
          <a:xfrm>
            <a:off x="6858000" y="4245630"/>
            <a:ext cx="76200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600" dirty="0"/>
              <a:t>plots</a:t>
            </a:r>
          </a:p>
        </p:txBody>
      </p:sp>
      <p:cxnSp>
        <p:nvCxnSpPr>
          <p:cNvPr id="35" name="Elbow Connector 34"/>
          <p:cNvCxnSpPr>
            <a:stCxn id="34" idx="3"/>
          </p:cNvCxnSpPr>
          <p:nvPr/>
        </p:nvCxnSpPr>
        <p:spPr>
          <a:xfrm flipH="1" flipV="1">
            <a:off x="5197504" y="4029065"/>
            <a:ext cx="2422496" cy="385842"/>
          </a:xfrm>
          <a:prstGeom prst="bentConnector3">
            <a:avLst>
              <a:gd name="adj1" fmla="val -943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346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47800"/>
            <a:ext cx="7114244" cy="516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146112"/>
            <a:ext cx="7773338" cy="1596177"/>
          </a:xfrm>
        </p:spPr>
        <p:txBody>
          <a:bodyPr/>
          <a:lstStyle/>
          <a:p>
            <a:r>
              <a:rPr lang="pt-PT" dirty="0"/>
              <a:t>The code and plots tabs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597166" y="1981200"/>
            <a:ext cx="3048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/>
          <p:cNvSpPr txBox="1"/>
          <p:nvPr/>
        </p:nvSpPr>
        <p:spPr>
          <a:xfrm>
            <a:off x="228600" y="2057400"/>
            <a:ext cx="102870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Sends and executes current line or selected text to console</a:t>
            </a:r>
          </a:p>
        </p:txBody>
      </p:sp>
      <p:cxnSp>
        <p:nvCxnSpPr>
          <p:cNvPr id="10" name="Elbow Connector 9"/>
          <p:cNvCxnSpPr>
            <a:stCxn id="8" idx="3"/>
            <a:endCxn id="6" idx="2"/>
          </p:cNvCxnSpPr>
          <p:nvPr/>
        </p:nvCxnSpPr>
        <p:spPr>
          <a:xfrm flipV="1">
            <a:off x="1257300" y="2133600"/>
            <a:ext cx="2339866" cy="831741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800600" y="3962400"/>
            <a:ext cx="3048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TextBox 26"/>
          <p:cNvSpPr txBox="1"/>
          <p:nvPr/>
        </p:nvSpPr>
        <p:spPr>
          <a:xfrm>
            <a:off x="203579" y="4114800"/>
            <a:ext cx="10287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Move back and forth in a figure log</a:t>
            </a:r>
          </a:p>
        </p:txBody>
      </p:sp>
      <p:cxnSp>
        <p:nvCxnSpPr>
          <p:cNvPr id="28" name="Elbow Connector 27"/>
          <p:cNvCxnSpPr>
            <a:stCxn id="27" idx="3"/>
            <a:endCxn id="26" idx="2"/>
          </p:cNvCxnSpPr>
          <p:nvPr/>
        </p:nvCxnSpPr>
        <p:spPr>
          <a:xfrm flipV="1">
            <a:off x="1232279" y="4114800"/>
            <a:ext cx="3568321" cy="477054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8600" y="5606085"/>
            <a:ext cx="10287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Export figures as pdf or jpeg</a:t>
            </a:r>
          </a:p>
        </p:txBody>
      </p:sp>
      <p:sp>
        <p:nvSpPr>
          <p:cNvPr id="30" name="Oval 29"/>
          <p:cNvSpPr/>
          <p:nvPr/>
        </p:nvSpPr>
        <p:spPr>
          <a:xfrm>
            <a:off x="5638800" y="3962400"/>
            <a:ext cx="3048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31" name="Elbow Connector 30"/>
          <p:cNvCxnSpPr>
            <a:stCxn id="29" idx="3"/>
            <a:endCxn id="30" idx="4"/>
          </p:cNvCxnSpPr>
          <p:nvPr/>
        </p:nvCxnSpPr>
        <p:spPr>
          <a:xfrm flipV="1">
            <a:off x="1257300" y="4267200"/>
            <a:ext cx="4533900" cy="1708217"/>
          </a:xfrm>
          <a:prstGeom prst="bentConnector2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795487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3858</TotalTime>
  <Words>1102</Words>
  <Application>Microsoft Office PowerPoint</Application>
  <PresentationFormat>On-screen Show (4:3)</PresentationFormat>
  <Paragraphs>155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Lucida Console</vt:lpstr>
      <vt:lpstr>Tw Cen MT</vt:lpstr>
      <vt:lpstr>Droplet</vt:lpstr>
      <vt:lpstr>PowerPoint Presentation</vt:lpstr>
      <vt:lpstr>Learning goals</vt:lpstr>
      <vt:lpstr>The R environment</vt:lpstr>
      <vt:lpstr>PowerPoint Presentation</vt:lpstr>
      <vt:lpstr>The R base + packages</vt:lpstr>
      <vt:lpstr>The R environment</vt:lpstr>
      <vt:lpstr>RStudio</vt:lpstr>
      <vt:lpstr>4 windows, 4 ways to interact with R</vt:lpstr>
      <vt:lpstr>The code and plots tabs</vt:lpstr>
      <vt:lpstr>The environment tab</vt:lpstr>
      <vt:lpstr>The packages tab</vt:lpstr>
      <vt:lpstr>The history and “windows explorer” tabs</vt:lpstr>
      <vt:lpstr>The help tab</vt:lpstr>
      <vt:lpstr>R HAS AMAZING (ENDLESS)  ONLINE RESOURCES</vt:lpstr>
      <vt:lpstr>R Markdown  and  Dynamic Reports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IMPORTANTE</vt:lpstr>
      <vt:lpstr>Tips and tricks</vt:lpstr>
      <vt:lpstr>Useful RMARKDOWN WEB Resources</vt:lpstr>
      <vt:lpstr>Teach yourself</vt:lpstr>
      <vt:lpstr>AN RMARKDOWN TEMPLATE  </vt:lpstr>
      <vt:lpstr>An example of why reproducible research is great</vt:lpstr>
      <vt:lpstr>PowerPoint Presentation</vt:lpstr>
      <vt:lpstr>Now... open the hands on tutorial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tiago</dc:creator>
  <cp:lastModifiedBy>Tiago Marques</cp:lastModifiedBy>
  <cp:revision>155</cp:revision>
  <cp:lastPrinted>2018-09-16T21:33:17Z</cp:lastPrinted>
  <dcterms:created xsi:type="dcterms:W3CDTF">2006-08-16T00:00:00Z</dcterms:created>
  <dcterms:modified xsi:type="dcterms:W3CDTF">2023-09-20T09:59:23Z</dcterms:modified>
</cp:coreProperties>
</file>